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8AA713-D711-A040-2922-E875AFC79010}" v="298" dt="2026-03-04T18:48:15.8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920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02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898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2502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9970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6611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072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26593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02979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876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13177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8E55F0-49D3-47F0-9F7C-B48EBAF4ED8F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85243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>
                <a:ea typeface="+mj-lt"/>
                <a:cs typeface="+mj-lt"/>
              </a:rPr>
              <a:t>Ohmov zákon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Maksym Korobeinyk</a:t>
            </a:r>
          </a:p>
        </p:txBody>
      </p:sp>
    </p:spTree>
    <p:extLst>
      <p:ext uri="{BB962C8B-B14F-4D97-AF65-F5344CB8AC3E}">
        <p14:creationId xmlns:p14="http://schemas.microsoft.com/office/powerpoint/2010/main" val="36765572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78FC06-D2E7-4460-22E7-2D8F6792D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ea typeface="+mj-lt"/>
                <a:cs typeface="+mj-lt"/>
              </a:rPr>
              <a:t>Ohmov zákon</a:t>
            </a:r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7C2DD7D-31A7-B186-D265-0857B05F8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 b="1">
                <a:solidFill>
                  <a:srgbClr val="000000"/>
                </a:solidFill>
                <a:ea typeface="+mn-lt"/>
                <a:cs typeface="+mn-lt"/>
              </a:rPr>
              <a:t>Ohmov zákon</a:t>
            </a:r>
            <a:r>
              <a:rPr lang="sk-SK">
                <a:solidFill>
                  <a:srgbClr val="000000"/>
                </a:solidFill>
                <a:ea typeface="+mn-lt"/>
                <a:cs typeface="+mn-lt"/>
              </a:rPr>
              <a:t> vyjadruje vzťah medzi napätím, prúdom a odporom v elektrickom obvode</a:t>
            </a:r>
          </a:p>
          <a:p>
            <a:endParaRPr lang="sk-SK" dirty="0">
              <a:solidFill>
                <a:srgbClr val="000000"/>
              </a:solidFill>
            </a:endParaRPr>
          </a:p>
          <a:p>
            <a:r>
              <a:rPr lang="sk-SK">
                <a:solidFill>
                  <a:srgbClr val="000000"/>
                </a:solidFill>
                <a:ea typeface="+mn-lt"/>
                <a:cs typeface="+mn-lt"/>
              </a:rPr>
              <a:t>Kde:</a:t>
            </a:r>
            <a:endParaRPr lang="sk-SK" dirty="0">
              <a:solidFill>
                <a:srgbClr val="000000"/>
              </a:solidFill>
            </a:endParaRPr>
          </a:p>
          <a:p>
            <a:r>
              <a:rPr lang="sk-SK" b="1">
                <a:solidFill>
                  <a:srgbClr val="000000"/>
                </a:solidFill>
                <a:ea typeface="+mn-lt"/>
                <a:cs typeface="+mn-lt"/>
              </a:rPr>
              <a:t>U</a:t>
            </a:r>
            <a:r>
              <a:rPr lang="sk-SK">
                <a:solidFill>
                  <a:srgbClr val="000000"/>
                </a:solidFill>
                <a:ea typeface="+mn-lt"/>
                <a:cs typeface="+mn-lt"/>
              </a:rPr>
              <a:t> = napätie (volt, V)</a:t>
            </a:r>
            <a:endParaRPr lang="sk-SK"/>
          </a:p>
          <a:p>
            <a:r>
              <a:rPr lang="sk-SK" b="1">
                <a:solidFill>
                  <a:srgbClr val="000000"/>
                </a:solidFill>
                <a:ea typeface="+mn-lt"/>
                <a:cs typeface="+mn-lt"/>
              </a:rPr>
              <a:t>R</a:t>
            </a:r>
            <a:r>
              <a:rPr lang="sk-SK">
                <a:solidFill>
                  <a:srgbClr val="000000"/>
                </a:solidFill>
                <a:ea typeface="+mn-lt"/>
                <a:cs typeface="+mn-lt"/>
              </a:rPr>
              <a:t> = odpor (ohm, Ω)</a:t>
            </a:r>
            <a:endParaRPr lang="sk-SK"/>
          </a:p>
          <a:p>
            <a:r>
              <a:rPr lang="sk-SK" b="1">
                <a:solidFill>
                  <a:srgbClr val="000000"/>
                </a:solidFill>
                <a:ea typeface="+mn-lt"/>
                <a:cs typeface="+mn-lt"/>
              </a:rPr>
              <a:t>I</a:t>
            </a:r>
            <a:r>
              <a:rPr lang="sk-SK">
                <a:solidFill>
                  <a:srgbClr val="000000"/>
                </a:solidFill>
                <a:ea typeface="+mn-lt"/>
                <a:cs typeface="+mn-lt"/>
              </a:rPr>
              <a:t> = prúd (ampér, A)</a:t>
            </a:r>
            <a:endParaRPr lang="sk-SK"/>
          </a:p>
          <a:p>
            <a:endParaRPr lang="sk-SK" dirty="0">
              <a:solidFill>
                <a:srgbClr val="000000"/>
              </a:solidFill>
            </a:endParaRPr>
          </a:p>
        </p:txBody>
      </p:sp>
      <p:pic>
        <p:nvPicPr>
          <p:cNvPr id="4" name="Obrázok 3" descr="Obrázok, na ktorom je typografia, písmo, dizajn&#10;&#10;Obsah vygenerovaný pomocou AI môže byť nesprávny.">
            <a:extLst>
              <a:ext uri="{FF2B5EF4-FFF2-40B4-BE49-F238E27FC236}">
                <a16:creationId xmlns:a16="http://schemas.microsoft.com/office/drawing/2014/main" id="{086129FA-93C1-BF32-0E85-5A60A9451E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0" y="108383"/>
            <a:ext cx="1905000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1038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8B30EBB-DA2E-A9FB-76FB-A7E413428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9235"/>
            <a:ext cx="10515600" cy="58877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k-SK" sz="1800" b="1">
                <a:ea typeface="+mn-lt"/>
                <a:cs typeface="+mn-lt"/>
              </a:rPr>
              <a:t>U = napätie (volt, V)</a:t>
            </a:r>
            <a:br>
              <a:rPr lang="sk-SK" sz="1800" b="1" dirty="0">
                <a:ea typeface="+mn-lt"/>
                <a:cs typeface="+mn-lt"/>
              </a:rPr>
            </a:br>
            <a:r>
              <a:rPr lang="sk-SK" sz="1800" b="1">
                <a:ea typeface="+mn-lt"/>
                <a:cs typeface="+mn-lt"/>
              </a:rPr>
              <a:t> Napätie je „tlačná sila“ elektriny. </a:t>
            </a:r>
            <a:endParaRPr lang="sk-SK" sz="1800">
              <a:ea typeface="+mn-lt"/>
              <a:cs typeface="+mn-lt"/>
            </a:endParaRPr>
          </a:p>
          <a:p>
            <a:pPr marL="0" indent="0">
              <a:buNone/>
            </a:pPr>
            <a:r>
              <a:rPr lang="sk-SK" sz="1800" b="1">
                <a:ea typeface="+mn-lt"/>
                <a:cs typeface="+mn-lt"/>
              </a:rPr>
              <a:t>Predstav si ho ako tlak vody v potrubí </a:t>
            </a:r>
            <a:endParaRPr lang="sk-SK" sz="1800">
              <a:ea typeface="+mn-lt"/>
              <a:cs typeface="+mn-lt"/>
            </a:endParaRPr>
          </a:p>
          <a:p>
            <a:pPr marL="0" indent="0">
              <a:buNone/>
            </a:pPr>
            <a:r>
              <a:rPr lang="sk-SK" sz="1800" b="1">
                <a:ea typeface="+mn-lt"/>
                <a:cs typeface="+mn-lt"/>
              </a:rPr>
              <a:t>čím je väčšie napätie, tým viac tlačí elektróny cez vodič.</a:t>
            </a:r>
            <a:br>
              <a:rPr lang="sk-SK" sz="1800" b="1" dirty="0">
                <a:ea typeface="+mn-lt"/>
                <a:cs typeface="+mn-lt"/>
              </a:rPr>
            </a:br>
            <a:r>
              <a:rPr lang="sk-SK" sz="1800" b="1">
                <a:ea typeface="+mn-lt"/>
                <a:cs typeface="+mn-lt"/>
              </a:rPr>
              <a:t> Jednotka: volt (V)</a:t>
            </a:r>
          </a:p>
          <a:p>
            <a:pPr marL="0" indent="0">
              <a:buNone/>
            </a:pPr>
            <a:endParaRPr lang="sk-SK" sz="1800" b="1" dirty="0"/>
          </a:p>
          <a:p>
            <a:pPr marL="0" indent="0">
              <a:buNone/>
            </a:pPr>
            <a:r>
              <a:rPr lang="sk-SK" sz="1800" b="1">
                <a:ea typeface="+mn-lt"/>
                <a:cs typeface="+mn-lt"/>
              </a:rPr>
              <a:t>R = odpor (ohm, Ω)                                                        </a:t>
            </a:r>
            <a:br>
              <a:rPr lang="sk-SK" sz="1800" b="1" dirty="0">
                <a:ea typeface="+mn-lt"/>
                <a:cs typeface="+mn-lt"/>
              </a:rPr>
            </a:br>
            <a:r>
              <a:rPr lang="sk-SK" sz="1800" b="1" dirty="0">
                <a:ea typeface="+mn-lt"/>
                <a:cs typeface="+mn-lt"/>
              </a:rPr>
              <a:t> Odpor je prekážka, ktorá bráni prechodu </a:t>
            </a:r>
            <a:endParaRPr lang="sk-SK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sk-SK" sz="1800" b="1">
                <a:ea typeface="+mn-lt"/>
                <a:cs typeface="+mn-lt"/>
              </a:rPr>
              <a:t>elektrického prúdu. Je to ako zúžená trubka </a:t>
            </a:r>
            <a:endParaRPr lang="sk-SK">
              <a:ea typeface="+mn-lt"/>
              <a:cs typeface="+mn-lt"/>
            </a:endParaRPr>
          </a:p>
          <a:p>
            <a:pPr marL="0" indent="0">
              <a:buNone/>
            </a:pPr>
            <a:r>
              <a:rPr lang="sk-SK" sz="1800" b="1">
                <a:ea typeface="+mn-lt"/>
                <a:cs typeface="+mn-lt"/>
              </a:rPr>
              <a:t>čím väčší odpor, tým ťažšie prúd prechádza.</a:t>
            </a:r>
            <a:br>
              <a:rPr lang="sk-SK" sz="1800" b="1" dirty="0">
                <a:ea typeface="+mn-lt"/>
                <a:cs typeface="+mn-lt"/>
              </a:rPr>
            </a:br>
            <a:r>
              <a:rPr lang="sk-SK" sz="1800" b="1">
                <a:ea typeface="+mn-lt"/>
                <a:cs typeface="+mn-lt"/>
              </a:rPr>
              <a:t>Jednotka: ohm (Ω)</a:t>
            </a:r>
            <a:endParaRPr lang="sk-SK">
              <a:ea typeface="+mn-lt"/>
              <a:cs typeface="+mn-lt"/>
            </a:endParaRPr>
          </a:p>
          <a:p>
            <a:pPr marL="0" indent="0">
              <a:buNone/>
            </a:pPr>
            <a:endParaRPr lang="sk-SK" sz="1800" b="1" dirty="0"/>
          </a:p>
          <a:p>
            <a:pPr marL="0" indent="0">
              <a:buNone/>
            </a:pPr>
            <a:r>
              <a:rPr lang="sk-SK" sz="1800" b="1">
                <a:ea typeface="+mn-lt"/>
                <a:cs typeface="+mn-lt"/>
              </a:rPr>
              <a:t>I = prúd (ampér, A)</a:t>
            </a:r>
            <a:br>
              <a:rPr lang="sk-SK" sz="1800" b="1" dirty="0">
                <a:ea typeface="+mn-lt"/>
                <a:cs typeface="+mn-lt"/>
              </a:rPr>
            </a:br>
            <a:r>
              <a:rPr lang="sk-SK" sz="1800" b="1">
                <a:ea typeface="+mn-lt"/>
                <a:cs typeface="+mn-lt"/>
              </a:rPr>
              <a:t> Prúd je samotný tok elektrónov vodičom. </a:t>
            </a:r>
            <a:endParaRPr lang="sk-SK">
              <a:ea typeface="+mn-lt"/>
              <a:cs typeface="+mn-lt"/>
            </a:endParaRPr>
          </a:p>
          <a:p>
            <a:pPr marL="0" indent="0">
              <a:buNone/>
            </a:pPr>
            <a:r>
              <a:rPr lang="sk-SK" sz="1800" b="1">
                <a:ea typeface="+mn-lt"/>
                <a:cs typeface="+mn-lt"/>
              </a:rPr>
              <a:t>Predstav si ho ako množstvo vody, ktoré pretečie</a:t>
            </a:r>
            <a:endParaRPr lang="sk-SK">
              <a:ea typeface="+mn-lt"/>
              <a:cs typeface="+mn-lt"/>
            </a:endParaRPr>
          </a:p>
          <a:p>
            <a:pPr marL="0" indent="0">
              <a:buNone/>
            </a:pPr>
            <a:r>
              <a:rPr lang="sk-SK" sz="1800" b="1">
                <a:ea typeface="+mn-lt"/>
                <a:cs typeface="+mn-lt"/>
              </a:rPr>
              <a:t> potrubím za určitý čas.</a:t>
            </a:r>
            <a:br>
              <a:rPr lang="sk-SK" sz="1800" b="1" dirty="0">
                <a:ea typeface="+mn-lt"/>
                <a:cs typeface="+mn-lt"/>
              </a:rPr>
            </a:br>
            <a:r>
              <a:rPr lang="sk-SK" sz="1800" b="1">
                <a:ea typeface="+mn-lt"/>
                <a:cs typeface="+mn-lt"/>
              </a:rPr>
              <a:t> Jednotka: ampér (A)</a:t>
            </a:r>
            <a:endParaRPr lang="sk-SK"/>
          </a:p>
        </p:txBody>
      </p:sp>
      <p:pic>
        <p:nvPicPr>
          <p:cNvPr id="4" name="Obrázok 3" descr="Obrázok, na ktorom je snímka obrazovky, ľudská tvár, animák, umenie&#10;&#10;Obsah vygenerovaný pomocou AI môže byť nesprávny.">
            <a:extLst>
              <a:ext uri="{FF2B5EF4-FFF2-40B4-BE49-F238E27FC236}">
                <a16:creationId xmlns:a16="http://schemas.microsoft.com/office/drawing/2014/main" id="{B2E0002B-2D8A-6274-6646-A1810558BD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634" y="118399"/>
            <a:ext cx="2463133" cy="2418744"/>
          </a:xfrm>
          <a:prstGeom prst="rect">
            <a:avLst/>
          </a:prstGeom>
        </p:spPr>
      </p:pic>
      <p:pic>
        <p:nvPicPr>
          <p:cNvPr id="5" name="Obrázok 4" descr="Obrázok, na ktorom je pes, osoba, vnútri, mačka&#10;&#10;Obsah vygenerovaný pomocou AI môže byť nesprávny.">
            <a:extLst>
              <a:ext uri="{FF2B5EF4-FFF2-40B4-BE49-F238E27FC236}">
                <a16:creationId xmlns:a16="http://schemas.microsoft.com/office/drawing/2014/main" id="{FA245FBF-2F5D-F2CA-57AB-2E9C6EB08C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6971" y="912273"/>
            <a:ext cx="1949204" cy="1978057"/>
          </a:xfrm>
          <a:prstGeom prst="rect">
            <a:avLst/>
          </a:prstGeom>
        </p:spPr>
      </p:pic>
      <p:pic>
        <p:nvPicPr>
          <p:cNvPr id="6" name="Obrázok 5" descr="Obrázok, na ktorom je ľudská tvár, osoba, ošatenie, chlap&#10;&#10;Obsah vygenerovaný pomocou AI môže byť nesprávny.">
            <a:extLst>
              <a:ext uri="{FF2B5EF4-FFF2-40B4-BE49-F238E27FC236}">
                <a16:creationId xmlns:a16="http://schemas.microsoft.com/office/drawing/2014/main" id="{15501F51-D45B-53B1-2470-E0C0053754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3095" y="3425301"/>
            <a:ext cx="2451891" cy="2900040"/>
          </a:xfrm>
          <a:prstGeom prst="rect">
            <a:avLst/>
          </a:prstGeom>
        </p:spPr>
      </p:pic>
      <p:pic>
        <p:nvPicPr>
          <p:cNvPr id="7" name="Obrázok 6" descr="Obrázok, na ktorom je blesky, osoba&#10;&#10;Obsah vygenerovaný pomocou AI môže byť nesprávny.">
            <a:extLst>
              <a:ext uri="{FF2B5EF4-FFF2-40B4-BE49-F238E27FC236}">
                <a16:creationId xmlns:a16="http://schemas.microsoft.com/office/drawing/2014/main" id="{F3FCB9DE-EE1E-C159-F679-E42335EF06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27240" y="2783348"/>
            <a:ext cx="2423606" cy="2200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100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objekt pre obsah 3" descr="Obrázok, na ktorom je hračka, animák, náčrt, bábika&#10;&#10;Obsah vygenerovaný pomocou AI môže byť nesprávny.">
            <a:extLst>
              <a:ext uri="{FF2B5EF4-FFF2-40B4-BE49-F238E27FC236}">
                <a16:creationId xmlns:a16="http://schemas.microsoft.com/office/drawing/2014/main" id="{71DA1B7C-B2F2-3D64-09B8-4E3E52E03F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4" y="145865"/>
            <a:ext cx="1926668" cy="2088996"/>
          </a:xfrm>
          <a:prstGeom prst="rect">
            <a:avLst/>
          </a:prstGeom>
        </p:spPr>
      </p:pic>
      <p:pic>
        <p:nvPicPr>
          <p:cNvPr id="5" name="Obrázok 4" descr="Obrázok, na ktorom je cicavec, maľovanie, kôň, exteriér&#10;&#10;Obsah vygenerovaný pomocou AI môže byť nesprávny.">
            <a:extLst>
              <a:ext uri="{FF2B5EF4-FFF2-40B4-BE49-F238E27FC236}">
                <a16:creationId xmlns:a16="http://schemas.microsoft.com/office/drawing/2014/main" id="{8D4D3AF4-9560-46E1-C5BB-20278B2048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699" y="2228943"/>
            <a:ext cx="3225554" cy="3221300"/>
          </a:xfrm>
          <a:prstGeom prst="rect">
            <a:avLst/>
          </a:prstGeom>
        </p:spPr>
      </p:pic>
      <p:pic>
        <p:nvPicPr>
          <p:cNvPr id="6" name="Obrázok 5" descr="Obrázok, na ktorom je anime, animák, manga, ilustrácia&#10;&#10;Obsah vygenerovaný pomocou AI môže byť nesprávny.">
            <a:extLst>
              <a:ext uri="{FF2B5EF4-FFF2-40B4-BE49-F238E27FC236}">
                <a16:creationId xmlns:a16="http://schemas.microsoft.com/office/drawing/2014/main" id="{496FB63E-080F-75DD-B90B-DAD415BC57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17744" y="0"/>
            <a:ext cx="2774241" cy="3469690"/>
          </a:xfrm>
          <a:prstGeom prst="rect">
            <a:avLst/>
          </a:prstGeom>
        </p:spPr>
      </p:pic>
      <p:pic>
        <p:nvPicPr>
          <p:cNvPr id="7" name="Obrázok 6" descr="Obrázok, na ktorom je ošatenie, šiltovka&#10;&#10;Obsah vygenerovaný pomocou AI môže byť nesprávny.">
            <a:extLst>
              <a:ext uri="{FF2B5EF4-FFF2-40B4-BE49-F238E27FC236}">
                <a16:creationId xmlns:a16="http://schemas.microsoft.com/office/drawing/2014/main" id="{5B20BFE8-A9FB-ED6B-7E21-4F2349F75C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9136" y="0"/>
            <a:ext cx="2138039" cy="2138039"/>
          </a:xfrm>
          <a:prstGeom prst="rect">
            <a:avLst/>
          </a:prstGeom>
        </p:spPr>
      </p:pic>
      <p:pic>
        <p:nvPicPr>
          <p:cNvPr id="8" name="Obrázok 7" descr="Obrázok, na ktorom je osoba, snímka obrazovky, čierny, nosiaci&#10;&#10;Obsah vygenerovaný pomocou AI môže byť nesprávny.">
            <a:extLst>
              <a:ext uri="{FF2B5EF4-FFF2-40B4-BE49-F238E27FC236}">
                <a16:creationId xmlns:a16="http://schemas.microsoft.com/office/drawing/2014/main" id="{304303CB-3B76-F038-7738-ACDB33BCDD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5017" y="3839592"/>
            <a:ext cx="2405443" cy="3011009"/>
          </a:xfrm>
          <a:prstGeom prst="rect">
            <a:avLst/>
          </a:prstGeom>
        </p:spPr>
      </p:pic>
      <p:pic>
        <p:nvPicPr>
          <p:cNvPr id="9" name="Obrázok 8" descr="Obrázok, na ktorom je vnútri, cicavec, domáci miláčik, psie plemeno&#10;&#10;Obsah vygenerovaný pomocou AI môže byť nesprávny.">
            <a:extLst>
              <a:ext uri="{FF2B5EF4-FFF2-40B4-BE49-F238E27FC236}">
                <a16:creationId xmlns:a16="http://schemas.microsoft.com/office/drawing/2014/main" id="{3EDFD702-8209-9B78-BC1C-1CF4FDDA6A8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93983" y="147730"/>
            <a:ext cx="3793355" cy="2848715"/>
          </a:xfrm>
          <a:prstGeom prst="rect">
            <a:avLst/>
          </a:prstGeom>
        </p:spPr>
      </p:pic>
      <p:pic>
        <p:nvPicPr>
          <p:cNvPr id="10" name="Obrázok 9" descr="Obrázok, na ktorom je mačka, astronómia, vesmír&#10;&#10;Obsah vygenerovaný pomocou AI môže byť nesprávny.">
            <a:extLst>
              <a:ext uri="{FF2B5EF4-FFF2-40B4-BE49-F238E27FC236}">
                <a16:creationId xmlns:a16="http://schemas.microsoft.com/office/drawing/2014/main" id="{488F80D1-28F4-123B-B7DD-EEA345533DA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00772" y="2848253"/>
            <a:ext cx="2987173" cy="4017146"/>
          </a:xfrm>
          <a:prstGeom prst="rect">
            <a:avLst/>
          </a:prstGeom>
        </p:spPr>
      </p:pic>
      <p:pic>
        <p:nvPicPr>
          <p:cNvPr id="11" name="Obrázok 10" descr="Obrázok, na ktorom je tričko/košeľa, športové tričko, tričko, animák&#10;&#10;Obsah vygenerovaný pomocou AI môže byť nesprávny.">
            <a:extLst>
              <a:ext uri="{FF2B5EF4-FFF2-40B4-BE49-F238E27FC236}">
                <a16:creationId xmlns:a16="http://schemas.microsoft.com/office/drawing/2014/main" id="{B86B5271-705B-94FF-C04E-7FEC2C153E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61451" y="1856913"/>
            <a:ext cx="2125176" cy="1982680"/>
          </a:xfrm>
          <a:prstGeom prst="rect">
            <a:avLst/>
          </a:prstGeom>
        </p:spPr>
      </p:pic>
      <p:pic>
        <p:nvPicPr>
          <p:cNvPr id="12" name="Obrázok 11" descr="Obrázok, na ktorom je náčrt, animák, kresba, fiktívna postava&#10;&#10;Obsah vygenerovaný pomocou AI môže byť nesprávny.">
            <a:extLst>
              <a:ext uri="{FF2B5EF4-FFF2-40B4-BE49-F238E27FC236}">
                <a16:creationId xmlns:a16="http://schemas.microsoft.com/office/drawing/2014/main" id="{FCCCC63D-58A3-BFA9-3CE5-71B96E63E65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002280" y="3841858"/>
            <a:ext cx="3190875" cy="2636576"/>
          </a:xfrm>
          <a:prstGeom prst="rect">
            <a:avLst/>
          </a:prstGeom>
        </p:spPr>
      </p:pic>
      <p:pic>
        <p:nvPicPr>
          <p:cNvPr id="13" name="Obrázok 12" descr="Obrázok, na ktorom je maľovanie, kresba, mačkovité, fúzy&#10;&#10;Obsah vygenerovaný pomocou AI môže byť nesprávny.">
            <a:extLst>
              <a:ext uri="{FF2B5EF4-FFF2-40B4-BE49-F238E27FC236}">
                <a16:creationId xmlns:a16="http://schemas.microsoft.com/office/drawing/2014/main" id="{3D635286-2ECA-84B7-42EC-72CC1263103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503" y="5483764"/>
            <a:ext cx="3207151" cy="1372433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55E77D3-0407-B055-CA84-337594D37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6861" y="2609924"/>
            <a:ext cx="8186235" cy="1226442"/>
          </a:xfrm>
        </p:spPr>
        <p:txBody>
          <a:bodyPr/>
          <a:lstStyle/>
          <a:p>
            <a:r>
              <a:rPr lang="sk-SK">
                <a:solidFill>
                  <a:srgbClr val="FF0000"/>
                </a:solidFill>
                <a:latin typeface="ADLaM Display"/>
                <a:ea typeface="ADLaM Display"/>
                <a:cs typeface="ADLaM Display"/>
              </a:rPr>
              <a:t>Ďakujem za pozornosť</a:t>
            </a:r>
          </a:p>
        </p:txBody>
      </p:sp>
    </p:spTree>
    <p:extLst>
      <p:ext uri="{BB962C8B-B14F-4D97-AF65-F5344CB8AC3E}">
        <p14:creationId xmlns:p14="http://schemas.microsoft.com/office/powerpoint/2010/main" val="298039122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Širokouhlá</PresentationFormat>
  <Paragraphs>0</Paragraphs>
  <Slides>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5" baseType="lpstr">
      <vt:lpstr>Motív Office</vt:lpstr>
      <vt:lpstr>Ohmov zákon</vt:lpstr>
      <vt:lpstr>Ohmov zákon</vt:lpstr>
      <vt:lpstr>Prezentácia programu PowerPoint</vt:lpstr>
      <vt:lpstr>Ďakujem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100</cp:revision>
  <dcterms:created xsi:type="dcterms:W3CDTF">2026-03-04T18:06:10Z</dcterms:created>
  <dcterms:modified xsi:type="dcterms:W3CDTF">2026-03-04T18:48:28Z</dcterms:modified>
</cp:coreProperties>
</file>